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39"/>
  </p:notesMasterIdLst>
  <p:handoutMasterIdLst>
    <p:handoutMasterId r:id="rId40"/>
  </p:handoutMasterIdLst>
  <p:sldIdLst>
    <p:sldId id="1076" r:id="rId2"/>
    <p:sldId id="1138" r:id="rId3"/>
    <p:sldId id="1139" r:id="rId4"/>
    <p:sldId id="1140" r:id="rId5"/>
    <p:sldId id="1141" r:id="rId6"/>
    <p:sldId id="1142" r:id="rId7"/>
    <p:sldId id="1143" r:id="rId8"/>
    <p:sldId id="1144" r:id="rId9"/>
    <p:sldId id="1158" r:id="rId10"/>
    <p:sldId id="1145" r:id="rId11"/>
    <p:sldId id="1146" r:id="rId12"/>
    <p:sldId id="1147" r:id="rId13"/>
    <p:sldId id="1148" r:id="rId14"/>
    <p:sldId id="1149" r:id="rId15"/>
    <p:sldId id="1150" r:id="rId16"/>
    <p:sldId id="1151" r:id="rId17"/>
    <p:sldId id="1152" r:id="rId18"/>
    <p:sldId id="1153" r:id="rId19"/>
    <p:sldId id="1159" r:id="rId20"/>
    <p:sldId id="1160" r:id="rId21"/>
    <p:sldId id="1137" r:id="rId22"/>
    <p:sldId id="1167" r:id="rId23"/>
    <p:sldId id="1168" r:id="rId24"/>
    <p:sldId id="1169" r:id="rId25"/>
    <p:sldId id="1170" r:id="rId26"/>
    <p:sldId id="1171" r:id="rId27"/>
    <p:sldId id="1172" r:id="rId28"/>
    <p:sldId id="1165" r:id="rId29"/>
    <p:sldId id="1161" r:id="rId30"/>
    <p:sldId id="1154" r:id="rId31"/>
    <p:sldId id="1155" r:id="rId32"/>
    <p:sldId id="1156" r:id="rId33"/>
    <p:sldId id="1163" r:id="rId34"/>
    <p:sldId id="1157" r:id="rId35"/>
    <p:sldId id="1164" r:id="rId36"/>
    <p:sldId id="1166" r:id="rId37"/>
    <p:sldId id="1092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138"/>
            <p14:sldId id="1139"/>
            <p14:sldId id="1140"/>
            <p14:sldId id="1141"/>
            <p14:sldId id="1142"/>
            <p14:sldId id="1143"/>
            <p14:sldId id="1144"/>
            <p14:sldId id="1158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9"/>
            <p14:sldId id="1160"/>
            <p14:sldId id="1137"/>
            <p14:sldId id="1167"/>
            <p14:sldId id="1168"/>
            <p14:sldId id="1169"/>
            <p14:sldId id="1170"/>
            <p14:sldId id="1171"/>
            <p14:sldId id="1172"/>
            <p14:sldId id="1165"/>
            <p14:sldId id="1161"/>
            <p14:sldId id="1154"/>
            <p14:sldId id="1155"/>
            <p14:sldId id="1156"/>
            <p14:sldId id="1163"/>
            <p14:sldId id="1157"/>
            <p14:sldId id="1164"/>
            <p14:sldId id="1166"/>
            <p14:sldId id="1092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5" autoAdjust="0"/>
    <p:restoredTop sz="92254" autoAdjust="0"/>
  </p:normalViewPr>
  <p:slideViewPr>
    <p:cSldViewPr snapToGrid="0" showGuides="1">
      <p:cViewPr varScale="1">
        <p:scale>
          <a:sx n="107" d="100"/>
          <a:sy n="107" d="100"/>
        </p:scale>
        <p:origin x="120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89"/>
            <a:ext cx="7761469" cy="757130"/>
          </a:xfrm>
        </p:spPr>
        <p:txBody>
          <a:bodyPr/>
          <a:lstStyle/>
          <a:p>
            <a:r>
              <a:rPr lang="ru-RU" dirty="0"/>
              <a:t>Требования к брокерам</a:t>
            </a:r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A0234A-10DB-4FA7-A469-9A87CB1AB4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1.1. Цели и задачи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F32032-EE7F-4FD9-B935-0B3B978435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https://kafka.apache.org/uses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19D05A-F466-4064-86A4-E036606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1. Введение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5B50B5-01BC-49D3-B24D-FF85E5B32373}"/>
              </a:ext>
            </a:extLst>
          </p:cNvPr>
          <p:cNvSpPr/>
          <p:nvPr/>
        </p:nvSpPr>
        <p:spPr>
          <a:xfrm>
            <a:off x="331694" y="175800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Целью сервиса является чтение данных из определённых </a:t>
            </a:r>
            <a:r>
              <a:rPr lang="ru-RU" dirty="0" err="1"/>
              <a:t>топиков</a:t>
            </a:r>
            <a:r>
              <a:rPr lang="ru-RU" dirty="0"/>
              <a:t>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, их обработка и сохранение в базу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API для доступа и взаимодействия с сохранёнными данными другими сервисами.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49051-B9EF-4B97-BEA7-903BEC11A00D}"/>
              </a:ext>
            </a:extLst>
          </p:cNvPr>
          <p:cNvSpPr txBox="1"/>
          <p:nvPr/>
        </p:nvSpPr>
        <p:spPr>
          <a:xfrm>
            <a:off x="5970495" y="2471307"/>
            <a:ext cx="51905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Целью сервиса является проверка контрагентов по параметрам: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ЕГРЮЛ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Финансы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Интеллектуальная собственность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Лицензии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Залоги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Судебные дела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Контракты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 и многое другое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</a:t>
            </a:r>
            <a:r>
              <a:rPr lang="en-US" dirty="0"/>
              <a:t>API </a:t>
            </a:r>
            <a:r>
              <a:rPr lang="ru-RU" dirty="0"/>
              <a:t>с результатами комплексной проверки и проверки по каждому критерию</a:t>
            </a:r>
          </a:p>
        </p:txBody>
      </p:sp>
    </p:spTree>
    <p:extLst>
      <p:ext uri="{BB962C8B-B14F-4D97-AF65-F5344CB8AC3E}">
        <p14:creationId xmlns:p14="http://schemas.microsoft.com/office/powerpoint/2010/main" val="165625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28F5FD-C2AB-4675-9458-4E13718A8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1.2. Область применения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0A9F89-5B4E-4B6D-AF9B-9A20E2D0A7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C49918-D6DC-4173-99D3-B8296147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1. Введение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180E9F-FFDB-4BB0-8366-B4980768BCF8}"/>
              </a:ext>
            </a:extLst>
          </p:cNvPr>
          <p:cNvSpPr/>
          <p:nvPr/>
        </p:nvSpPr>
        <p:spPr>
          <a:xfrm>
            <a:off x="432619" y="17929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будет использоваться внутри инфраструктуры компании для обеспечения интеграции различных систем и обработки потоков данных.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8AFE4F-3E59-4447-8466-0AE47E4F41F9}"/>
              </a:ext>
            </a:extLst>
          </p:cNvPr>
          <p:cNvSpPr/>
          <p:nvPr/>
        </p:nvSpPr>
        <p:spPr>
          <a:xfrm>
            <a:off x="5775584" y="42672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будет использоваться внутри инфраструктуры компании, а так же внешними контрагентами заключившими договор на использование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36134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 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300851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https://cloud.yandex.ru/ru/docs/managed-kafka/operations/connect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AC7891-6BB4-405F-A522-FF3F13DF5914}"/>
              </a:ext>
            </a:extLst>
          </p:cNvPr>
          <p:cNvSpPr/>
          <p:nvPr/>
        </p:nvSpPr>
        <p:spPr>
          <a:xfrm>
            <a:off x="408038" y="173695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Подключение к </a:t>
            </a:r>
            <a:r>
              <a:rPr lang="ru-RU" dirty="0" err="1"/>
              <a:t>Kafka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возможность подключения к кластеру </a:t>
            </a:r>
            <a:r>
              <a:rPr lang="ru-RU" dirty="0" err="1"/>
              <a:t>Kafka</a:t>
            </a:r>
            <a:r>
              <a:rPr lang="ru-RU" dirty="0"/>
              <a:t> с использованием безопасного протокола (SSL/TLS)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предусматривать возможность аутентификации посредством SASL/SCRAM или других поддерживаемых </a:t>
            </a:r>
            <a:r>
              <a:rPr lang="ru-RU" dirty="0" err="1"/>
              <a:t>Kafka</a:t>
            </a:r>
            <a:r>
              <a:rPr lang="ru-RU" dirty="0"/>
              <a:t> механизмов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предусмотрена конфигурация таймаутов и параметров подключения (retries</a:t>
            </a:r>
            <a:r>
              <a:rPr lang="ru-RU" baseline="30000" dirty="0"/>
              <a:t>1</a:t>
            </a:r>
            <a:r>
              <a:rPr lang="ru-RU" dirty="0"/>
              <a:t>, heartbeat</a:t>
            </a:r>
            <a:r>
              <a:rPr lang="ru-RU" baseline="30000" dirty="0"/>
              <a:t>2</a:t>
            </a:r>
            <a:r>
              <a:rPr lang="ru-RU" dirty="0"/>
              <a:t> interval</a:t>
            </a:r>
            <a:r>
              <a:rPr lang="ru-RU" baseline="30000" dirty="0"/>
              <a:t>3</a:t>
            </a:r>
            <a:r>
              <a:rPr lang="ru-RU" dirty="0"/>
              <a:t> и т.д.).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1F737-19F6-4786-8B67-38FC93C1EA3C}"/>
              </a:ext>
            </a:extLst>
          </p:cNvPr>
          <p:cNvSpPr txBox="1"/>
          <p:nvPr/>
        </p:nvSpPr>
        <p:spPr>
          <a:xfrm>
            <a:off x="7929280" y="5956887"/>
            <a:ext cx="3919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100" dirty="0"/>
              <a:t>Retries – </a:t>
            </a:r>
            <a:r>
              <a:rPr lang="ru-RU" sz="1100" dirty="0"/>
              <a:t>повторная обработка событий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H</a:t>
            </a:r>
            <a:r>
              <a:rPr lang="ru-RU" sz="1100" dirty="0" err="1"/>
              <a:t>eartbea</a:t>
            </a:r>
            <a:r>
              <a:rPr lang="en-US" sz="1100" dirty="0"/>
              <a:t>t – </a:t>
            </a:r>
            <a:r>
              <a:rPr lang="ru-RU" sz="1100" dirty="0"/>
              <a:t>Механизм </a:t>
            </a:r>
            <a:r>
              <a:rPr lang="ru-RU" sz="1100" dirty="0" err="1"/>
              <a:t>перебалансировки</a:t>
            </a:r>
            <a:r>
              <a:rPr lang="ru-RU" sz="1100" dirty="0"/>
              <a:t> потребителей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I</a:t>
            </a:r>
            <a:r>
              <a:rPr lang="ru-RU" sz="1100" dirty="0" err="1"/>
              <a:t>nterva</a:t>
            </a:r>
            <a:r>
              <a:rPr lang="en-US" sz="1100" dirty="0"/>
              <a:t>l – </a:t>
            </a:r>
            <a:r>
              <a:rPr lang="ru-RU" sz="1100" dirty="0"/>
              <a:t>Время за которое надо потребить сообщения</a:t>
            </a:r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72132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171CB-E1A4-4D10-95CB-B8A5069A041D}"/>
              </a:ext>
            </a:extLst>
          </p:cNvPr>
          <p:cNvSpPr/>
          <p:nvPr/>
        </p:nvSpPr>
        <p:spPr>
          <a:xfrm>
            <a:off x="432619" y="17926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Подписка на топики: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позволять подписываться на один или несколько </a:t>
            </a:r>
            <a:r>
              <a:rPr lang="ru-RU" dirty="0" err="1"/>
              <a:t>топиков</a:t>
            </a:r>
            <a:r>
              <a:rPr lang="ru-RU" dirty="0"/>
              <a:t>, указанных в конфигурации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поддержка паттернов подписки для гибкого управления топиками (например, регулярные выражения)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возможность указать начальное смещение (</a:t>
            </a:r>
            <a:r>
              <a:rPr lang="ru-RU" dirty="0" err="1"/>
              <a:t>offset</a:t>
            </a:r>
            <a:r>
              <a:rPr lang="ru-RU" dirty="0"/>
              <a:t>) для чтения сообщений из топика.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DC87F-1CFE-489F-8539-C6D666553533}"/>
              </a:ext>
            </a:extLst>
          </p:cNvPr>
          <p:cNvSpPr txBox="1"/>
          <p:nvPr/>
        </p:nvSpPr>
        <p:spPr>
          <a:xfrm>
            <a:off x="4829399" y="3886110"/>
            <a:ext cx="7559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check-partner-job-</a:t>
            </a:r>
            <a:r>
              <a:rPr lang="en-US" b="1" dirty="0" err="1"/>
              <a:t>kafka</a:t>
            </a:r>
            <a:r>
              <a:rPr lang="en-US" b="1" dirty="0"/>
              <a:t>-loader </a:t>
            </a:r>
            <a:r>
              <a:rPr lang="ru-RU" dirty="0"/>
              <a:t>читает </a:t>
            </a:r>
            <a:r>
              <a:rPr lang="en-US" dirty="0" err="1"/>
              <a:t>kafka</a:t>
            </a:r>
            <a:r>
              <a:rPr lang="en-US" dirty="0"/>
              <a:t> topic </a:t>
            </a:r>
            <a:r>
              <a:rPr lang="en-US" b="1" dirty="0"/>
              <a:t>check-partner-topic </a:t>
            </a:r>
            <a:r>
              <a:rPr lang="ru-RU" dirty="0"/>
              <a:t>и добавляет контрагента в очередь проверки в базу данных сервиса и публикует обновления в </a:t>
            </a:r>
            <a:r>
              <a:rPr lang="en-US" dirty="0" err="1"/>
              <a:t>kafka</a:t>
            </a:r>
            <a:r>
              <a:rPr lang="en-US" dirty="0"/>
              <a:t> topic </a:t>
            </a:r>
            <a:r>
              <a:rPr lang="en-US" b="1" dirty="0" err="1"/>
              <a:t>partner_status_update_result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статус проверки </a:t>
            </a:r>
            <a:r>
              <a:rPr lang="en-US" b="1" dirty="0"/>
              <a:t>NEW</a:t>
            </a:r>
            <a:r>
              <a:rPr lang="en-US" dirty="0"/>
              <a:t> </a:t>
            </a:r>
            <a:r>
              <a:rPr lang="ru-RU" dirty="0"/>
              <a:t>обработка пакета не производится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статус проверки </a:t>
            </a:r>
            <a:r>
              <a:rPr lang="en-US" b="1" dirty="0"/>
              <a:t>REJECTED</a:t>
            </a:r>
            <a:r>
              <a:rPr lang="en-US" dirty="0"/>
              <a:t> </a:t>
            </a:r>
            <a:r>
              <a:rPr lang="ru-RU" dirty="0"/>
              <a:t>обновляется тип проверки пакета на </a:t>
            </a:r>
            <a:r>
              <a:rPr lang="en-US" b="1" dirty="0"/>
              <a:t>NOT_SPECIFIED</a:t>
            </a:r>
            <a:r>
              <a:rPr lang="en-US" dirty="0"/>
              <a:t> </a:t>
            </a:r>
            <a:r>
              <a:rPr lang="ru-RU" dirty="0"/>
              <a:t>в топик </a:t>
            </a:r>
            <a:r>
              <a:rPr lang="en-US" b="1" dirty="0"/>
              <a:t> partner _</a:t>
            </a:r>
            <a:r>
              <a:rPr lang="en-US" b="1" dirty="0" err="1"/>
              <a:t>status_update_result</a:t>
            </a:r>
            <a:r>
              <a:rPr lang="en-US" b="1" dirty="0"/>
              <a:t> </a:t>
            </a:r>
            <a:r>
              <a:rPr lang="ru-RU" dirty="0"/>
              <a:t>отправляется сообщение с </a:t>
            </a:r>
            <a:r>
              <a:rPr lang="en-US" dirty="0"/>
              <a:t>id </a:t>
            </a:r>
            <a:r>
              <a:rPr lang="ru-RU" dirty="0"/>
              <a:t>пакета и статусом </a:t>
            </a:r>
            <a:r>
              <a:rPr lang="en-US" b="1" dirty="0"/>
              <a:t>REJECTED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7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17A6773-05B5-4991-8A4D-9866EA63FA42}"/>
              </a:ext>
            </a:extLst>
          </p:cNvPr>
          <p:cNvSpPr/>
          <p:nvPr/>
        </p:nvSpPr>
        <p:spPr>
          <a:xfrm>
            <a:off x="432619" y="186246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Обработка сообщений: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параллельную обработку сообщений для увеличения производительности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реализовано управление потоком сообщений (</a:t>
            </a:r>
            <a:r>
              <a:rPr lang="ru-RU" dirty="0" err="1"/>
              <a:t>backpressure</a:t>
            </a:r>
            <a:r>
              <a:rPr lang="ru-RU" dirty="0"/>
              <a:t>), чтобы избежать перегрузки сервиса в случае большого объема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корректно обрабатывать дубликаты сообщений и предусматривать стратегии идемпотентности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672E7-5C65-4593-A501-1AE7D46C05B2}"/>
              </a:ext>
            </a:extLst>
          </p:cNvPr>
          <p:cNvSpPr txBox="1"/>
          <p:nvPr/>
        </p:nvSpPr>
        <p:spPr>
          <a:xfrm>
            <a:off x="5808747" y="5814835"/>
            <a:ext cx="6085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  <a:r>
              <a:rPr lang="ru-RU" sz="1050" dirty="0" err="1"/>
              <a:t>ackpressure</a:t>
            </a:r>
            <a:r>
              <a:rPr lang="en-US" sz="1050" dirty="0"/>
              <a:t> – </a:t>
            </a:r>
            <a:r>
              <a:rPr lang="ru-RU" sz="1050" dirty="0"/>
              <a:t>хранение записей в очереди и обработка со скоростью зависящей от размера очереди.</a:t>
            </a:r>
          </a:p>
        </p:txBody>
      </p:sp>
    </p:spTree>
    <p:extLst>
      <p:ext uri="{BB962C8B-B14F-4D97-AF65-F5344CB8AC3E}">
        <p14:creationId xmlns:p14="http://schemas.microsoft.com/office/powerpoint/2010/main" val="334622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1C2431-C45C-44FD-928C-0114FBD1CCB9}"/>
              </a:ext>
            </a:extLst>
          </p:cNvPr>
          <p:cNvSpPr/>
          <p:nvPr/>
        </p:nvSpPr>
        <p:spPr>
          <a:xfrm>
            <a:off x="432619" y="182751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Обработка ошибок и восстановление: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обрабатывать ситуации потери связи с </a:t>
            </a:r>
            <a:r>
              <a:rPr lang="ru-RU" dirty="0" err="1"/>
              <a:t>Kafka</a:t>
            </a:r>
            <a:r>
              <a:rPr lang="ru-RU" dirty="0"/>
              <a:t> и автоматически восстанавливать подключение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Должен быть механизм обработки сообщений, не поддающихся обработке (например, сообщения с некорректной структурой), с возможностью их логирования и перенаправления в "мертвый" топик (</a:t>
            </a:r>
            <a:r>
              <a:rPr lang="ru-RU" dirty="0" err="1"/>
              <a:t>Dead</a:t>
            </a:r>
            <a:r>
              <a:rPr lang="ru-RU" dirty="0"/>
              <a:t> </a:t>
            </a:r>
            <a:r>
              <a:rPr lang="ru-RU" dirty="0" err="1"/>
              <a:t>Letter</a:t>
            </a:r>
            <a:r>
              <a:rPr lang="ru-RU" dirty="0"/>
              <a:t> </a:t>
            </a:r>
            <a:r>
              <a:rPr lang="ru-RU" dirty="0" err="1"/>
              <a:t>Queue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механизмы подтверждения обработанных сообщений (</a:t>
            </a:r>
            <a:r>
              <a:rPr lang="ru-RU" dirty="0" err="1"/>
              <a:t>committing</a:t>
            </a:r>
            <a:r>
              <a:rPr lang="ru-RU" dirty="0"/>
              <a:t> </a:t>
            </a:r>
            <a:r>
              <a:rPr lang="ru-RU" dirty="0" err="1"/>
              <a:t>offsets</a:t>
            </a:r>
            <a:r>
              <a:rPr lang="ru-RU" dirty="0"/>
              <a:t>) в </a:t>
            </a:r>
            <a:r>
              <a:rPr lang="ru-RU" dirty="0" err="1"/>
              <a:t>Kafka</a:t>
            </a:r>
            <a:r>
              <a:rPr lang="ru-RU" dirty="0"/>
              <a:t> для предотвращения потери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589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2.1.1. Чтение данных из </a:t>
            </a:r>
            <a:r>
              <a:rPr lang="ru-RU" dirty="0" err="1"/>
              <a:t>Kafka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 - 2.1. Функциональные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F8DFD5-E32B-418A-9725-9B2B4A8B18FC}"/>
              </a:ext>
            </a:extLst>
          </p:cNvPr>
          <p:cNvSpPr/>
          <p:nvPr/>
        </p:nvSpPr>
        <p:spPr>
          <a:xfrm>
            <a:off x="432619" y="19113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Логирование и мониторинг: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настроено логирование всех событий связанных с чтением данных из </a:t>
            </a:r>
            <a:r>
              <a:rPr lang="ru-RU" dirty="0" err="1"/>
              <a:t>Kafka</a:t>
            </a:r>
            <a:r>
              <a:rPr lang="ru-RU" dirty="0"/>
              <a:t>, включая подключение, ошибки подписки и обработки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метрики, относящиеся к чтению данных из </a:t>
            </a:r>
            <a:r>
              <a:rPr lang="ru-RU" dirty="0" err="1"/>
              <a:t>Kafka</a:t>
            </a:r>
            <a:r>
              <a:rPr lang="ru-RU" dirty="0"/>
              <a:t>, для интеграции с системами мониторинга (например, </a:t>
            </a:r>
            <a:r>
              <a:rPr lang="ru-RU" dirty="0" err="1"/>
              <a:t>Prometheus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268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2.1.2. Запись данных в базу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FFCC7B-EB77-4573-9382-2706C58527AB}"/>
              </a:ext>
            </a:extLst>
          </p:cNvPr>
          <p:cNvSpPr/>
          <p:nvPr/>
        </p:nvSpPr>
        <p:spPr>
          <a:xfrm>
            <a:off x="432619" y="1726260"/>
            <a:ext cx="85702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эффективно преобразовывать структуру сообщений, полученных из </a:t>
            </a:r>
            <a:r>
              <a:rPr lang="ru-RU" dirty="0" err="1"/>
              <a:t>Kafka</a:t>
            </a:r>
            <a:r>
              <a:rPr lang="ru-RU" dirty="0"/>
              <a:t>, в соответствии с моделью данных, применимой для использования в целевой базе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</a:t>
            </a:r>
            <a:r>
              <a:rPr lang="ru-RU" dirty="0" err="1"/>
              <a:t>транзакционность</a:t>
            </a:r>
            <a:r>
              <a:rPr lang="ru-RU" dirty="0"/>
              <a:t> при записи данных, обеспечивая целостность данных в случае возникновения ошибок в процессе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модель данных, которая оптимально соответствует структуре и формату прочитанных сообщений, включая соответствие типов данных и индексацию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определены и настроены индексы для оптимизации производительности запросов к данным, особенно для операций поиска и выборки, которые будут часто использоваться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предусмотреть механизмы </a:t>
            </a:r>
            <a:r>
              <a:rPr lang="ru-RU" dirty="0" err="1"/>
              <a:t>батчевой</a:t>
            </a:r>
            <a:r>
              <a:rPr lang="ru-RU" dirty="0"/>
              <a:t> обработки и записи данных для улучшения производительности и снижения нагрузки на базу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805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015F60-70F3-4577-B292-169A2EB5F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BD5CA8-532A-4D6C-B544-F0713A7A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Сообщение в </a:t>
            </a:r>
            <a:r>
              <a:rPr lang="en-US" dirty="0" err="1"/>
              <a:t>kafka</a:t>
            </a:r>
            <a:endParaRPr lang="ru-RU" dirty="0"/>
          </a:p>
        </p:txBody>
      </p:sp>
      <p:pic>
        <p:nvPicPr>
          <p:cNvPr id="2050" name="Picture 2" descr="Структура сообщений Apache Kafka пример">
            <a:extLst>
              <a:ext uri="{FF2B5EF4-FFF2-40B4-BE49-F238E27FC236}">
                <a16:creationId xmlns:a16="http://schemas.microsoft.com/office/drawing/2014/main" id="{35E1EF6B-CBAF-4C72-AE1D-496B5D15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48" y="1582551"/>
            <a:ext cx="61245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E1A73-4075-4E19-BBCC-8A8C7CA50F85}"/>
              </a:ext>
            </a:extLst>
          </p:cNvPr>
          <p:cNvSpPr txBox="1"/>
          <p:nvPr/>
        </p:nvSpPr>
        <p:spPr>
          <a:xfrm>
            <a:off x="140425" y="917083"/>
            <a:ext cx="53213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 — двоичное поле, которое может быть нулевым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значение, которое является содержимым сообщения, и оно также может быть нулевым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сжатия сообщения – без сжатия (</a:t>
            </a:r>
            <a:r>
              <a:rPr lang="ru-RU" dirty="0" err="1"/>
              <a:t>none</a:t>
            </a:r>
            <a:r>
              <a:rPr lang="ru-RU" dirty="0"/>
              <a:t>) или один из кодеков (</a:t>
            </a:r>
            <a:r>
              <a:rPr lang="ru-RU" dirty="0" err="1"/>
              <a:t>gzip</a:t>
            </a:r>
            <a:r>
              <a:rPr lang="ru-RU" dirty="0"/>
              <a:t>, </a:t>
            </a:r>
            <a:r>
              <a:rPr lang="ru-RU" dirty="0" err="1"/>
              <a:t>snappy</a:t>
            </a:r>
            <a:r>
              <a:rPr lang="ru-RU" dirty="0"/>
              <a:t>, lz4, </a:t>
            </a:r>
            <a:r>
              <a:rPr lang="ru-RU" dirty="0" err="1"/>
              <a:t>zstd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дополнительные заголовки, пары ключ-значение, которые содержат метаданные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номер раздела и идентификатор смещения, которые становятся частью сообщения, как только приложение-продюсер отправило сообщение в </a:t>
            </a:r>
            <a:r>
              <a:rPr lang="ru-RU" dirty="0" err="1"/>
              <a:t>Kafka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отметка времени происхождения события, данные о котором зашиты в полезную нагрузку, т.е. значение сообщения.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9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308912E-ECBA-4393-8DCA-0EEE49B9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619" y="6071324"/>
            <a:ext cx="4114800" cy="246221"/>
          </a:xfrm>
        </p:spPr>
        <p:txBody>
          <a:bodyPr/>
          <a:lstStyle/>
          <a:p>
            <a:r>
              <a:rPr lang="en-US" dirty="0"/>
              <a:t>https://profstandart.rosmintrud.ru/obshchiy-informatsionnyy-blok/natsionalnyy-reestr-professionalnykh-standartov/reestr-professionalnykh-standartov/index.php?ELEMENT_ID=121409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12D807-864B-422D-950F-A661A02B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Для чего на проекте системный аналитик?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ECB4203-A14C-4798-8198-E289F70EF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19442"/>
              </p:ext>
            </p:extLst>
          </p:nvPr>
        </p:nvGraphicFramePr>
        <p:xfrm>
          <a:off x="8249896" y="1254260"/>
          <a:ext cx="3578506" cy="506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4533723" imgH="6415677" progId="AcroExch.Document.DC">
                  <p:embed/>
                </p:oleObj>
              </mc:Choice>
              <mc:Fallback>
                <p:oleObj name="Acrobat Document" r:id="rId3" imgW="4533723" imgH="64156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9896" y="1254260"/>
                        <a:ext cx="3578506" cy="506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39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185DC85-C6E0-4F4F-82C5-6B3FE0606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50A405-8A08-4B46-ABE3-5C703FC41E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9345D7D-3F5F-43AD-9CEF-6ABEE9D3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Ещё сообщение</a:t>
            </a:r>
          </a:p>
        </p:txBody>
      </p:sp>
      <p:pic>
        <p:nvPicPr>
          <p:cNvPr id="3074" name="Picture 2" descr="https://cdn.confluent.io/wp-content/uploads/Apache_Kafka_NYSE_Sample_Architecture.png">
            <a:extLst>
              <a:ext uri="{FF2B5EF4-FFF2-40B4-BE49-F238E27FC236}">
                <a16:creationId xmlns:a16="http://schemas.microsoft.com/office/drawing/2014/main" id="{ED897A5F-EDD4-433F-AC85-B444B409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908648"/>
            <a:ext cx="11421035" cy="52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8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0FC4EB5-82EC-42AB-B4DC-422F74AF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873A4B-CAD0-42C8-9AF7-1F51A18A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Сообщения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7F62E5D-B10D-40BB-AF14-1910A5BF47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712724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872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5383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Поле сообщения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9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 для распределения сообщений по кластеру. (опционально)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Содержимое – массив байт. (Бизнес данные)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timpestamp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Время сообщения. Устанавливается при отправке или обработке.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Набор </a:t>
                      </a:r>
                      <a:r>
                        <a:rPr lang="en-US" dirty="0"/>
                        <a:t>key-value </a:t>
                      </a:r>
                      <a:r>
                        <a:rPr lang="ru-RU" dirty="0"/>
                        <a:t>пар с атрибутами сообщения.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6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43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2853D1-C5B2-4512-9F17-99FED7CB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DF7A10-1945-45CF-B3CC-E51D1143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Форматы сообщений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A70AD5-7FB5-4078-9AB1-7B99BF04F408}"/>
              </a:ext>
            </a:extLst>
          </p:cNvPr>
          <p:cNvSpPr/>
          <p:nvPr/>
        </p:nvSpPr>
        <p:spPr>
          <a:xfrm>
            <a:off x="349623" y="1030558"/>
            <a:ext cx="113224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Сообщения в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имеют структуру Ключ-Значение, при этом и Ключ, и Значение могут иметь разные форматы. Все зависит от умения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данные в этом формате. Есть набор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сериализаторов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из коробки, также можно написать свой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сериализатор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В качестве ключей как правило используется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String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в качестве значений есть несколько популярных опций: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String</a:t>
            </a:r>
            <a:endParaRPr lang="ru-RU" dirty="0">
              <a:solidFill>
                <a:srgbClr val="172B4D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2B4D"/>
                </a:solidFill>
                <a:latin typeface="-apple-system"/>
              </a:rPr>
              <a:t>JSON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Apache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endParaRPr lang="ru-RU" dirty="0">
              <a:solidFill>
                <a:srgbClr val="172B4D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172B4D"/>
                </a:solidFill>
                <a:latin typeface="-apple-system"/>
              </a:rPr>
              <a:t>Protobuf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B8972E-DDAB-4907-8B20-253F74CA0CFB}"/>
              </a:ext>
            </a:extLst>
          </p:cNvPr>
          <p:cNvSpPr/>
          <p:nvPr/>
        </p:nvSpPr>
        <p:spPr>
          <a:xfrm>
            <a:off x="432619" y="39461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>
                <a:solidFill>
                  <a:srgbClr val="172B4D"/>
                </a:solidFill>
                <a:latin typeface="-apple-system"/>
              </a:rPr>
              <a:t>String</a:t>
            </a:r>
            <a:endParaRPr lang="ru-RU" b="1" dirty="0">
              <a:solidFill>
                <a:srgbClr val="172B4D"/>
              </a:solidFill>
              <a:latin typeface="-apple-system"/>
            </a:endParaRP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Самый простой формат, подходит для передачи простых данных, в этом формате не стоит передавать структурированные данные, содержащие несколько элементов. 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838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C58C458-8C1A-490D-B10F-7ECD28294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68D6F18-D6D0-4AA6-9AB4-628AEE53F5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512EEA-0322-43F0-8F0F-3094772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6ED793-25F5-4F45-97F6-B8D1410B91C7}"/>
              </a:ext>
            </a:extLst>
          </p:cNvPr>
          <p:cNvSpPr/>
          <p:nvPr/>
        </p:nvSpPr>
        <p:spPr>
          <a:xfrm>
            <a:off x="432619" y="1515157"/>
            <a:ext cx="110870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Известный текстовый формат, поддерживает набор атрибутов с их значениями, которые могут быть сложными объектами.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Сериализуется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из объектов классов (например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Java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)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десериализуется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на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консьюмере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 такие-же объекты. </a:t>
            </a:r>
          </a:p>
          <a:p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  <a:p>
            <a:r>
              <a:rPr lang="ru-RU" dirty="0"/>
              <a:t>Для </a:t>
            </a:r>
            <a:r>
              <a:rPr lang="ru-RU" dirty="0" err="1"/>
              <a:t>сериализации</a:t>
            </a:r>
            <a:r>
              <a:rPr lang="ru-RU" dirty="0"/>
              <a:t> и </a:t>
            </a:r>
            <a:r>
              <a:rPr lang="ru-RU" dirty="0" err="1"/>
              <a:t>десериализации</a:t>
            </a:r>
            <a:r>
              <a:rPr lang="ru-RU" dirty="0"/>
              <a:t> формата JSON в при реализации на </a:t>
            </a:r>
            <a:r>
              <a:rPr lang="en-US" dirty="0"/>
              <a:t>JAVA </a:t>
            </a:r>
            <a:r>
              <a:rPr lang="ru-RU" dirty="0"/>
              <a:t>используются </a:t>
            </a:r>
            <a:r>
              <a:rPr lang="ru-RU" dirty="0" err="1"/>
              <a:t>JsonSerializer</a:t>
            </a:r>
            <a:r>
              <a:rPr lang="ru-RU" dirty="0"/>
              <a:t> и </a:t>
            </a:r>
            <a:r>
              <a:rPr lang="ru-RU" dirty="0" err="1"/>
              <a:t>JsonDeserializer</a:t>
            </a:r>
            <a:r>
              <a:rPr lang="ru-RU" dirty="0"/>
              <a:t> от </a:t>
            </a:r>
            <a:r>
              <a:rPr lang="ru-RU" dirty="0" err="1"/>
              <a:t>Spring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. Однако они не поддерживают схемы, соответственно формат данных никак не </a:t>
            </a:r>
            <a:r>
              <a:rPr lang="ru-RU" dirty="0" err="1"/>
              <a:t>валидируется</a:t>
            </a:r>
            <a:r>
              <a:rPr lang="ru-RU" dirty="0"/>
              <a:t>, если они могут быть </a:t>
            </a:r>
            <a:r>
              <a:rPr lang="ru-RU" dirty="0" err="1"/>
              <a:t>десериализованы</a:t>
            </a:r>
            <a:r>
              <a:rPr lang="ru-RU" dirty="0"/>
              <a:t> в объект класса на стороне </a:t>
            </a:r>
            <a:r>
              <a:rPr lang="ru-RU" dirty="0" err="1"/>
              <a:t>консьюмера</a:t>
            </a:r>
            <a:r>
              <a:rPr lang="ru-RU" dirty="0"/>
              <a:t>, то формат считается валидным. </a:t>
            </a:r>
          </a:p>
          <a:p>
            <a:endParaRPr lang="ru-RU" dirty="0"/>
          </a:p>
          <a:p>
            <a:r>
              <a:rPr lang="ru-RU" dirty="0"/>
              <a:t>В качестве альтернативы можно использовать </a:t>
            </a:r>
            <a:r>
              <a:rPr lang="ru-RU" dirty="0" err="1"/>
              <a:t>Json</a:t>
            </a:r>
            <a:r>
              <a:rPr lang="ru-RU" dirty="0"/>
              <a:t> </a:t>
            </a:r>
            <a:r>
              <a:rPr lang="ru-RU" dirty="0" err="1"/>
              <a:t>Schema</a:t>
            </a:r>
            <a:r>
              <a:rPr lang="ru-RU" dirty="0"/>
              <a:t> для валидации сообщений, при этом используются  </a:t>
            </a:r>
            <a:r>
              <a:rPr lang="ru-RU" b="1" i="1" dirty="0" err="1"/>
              <a:t>KafkaJsonSchemaSerializer</a:t>
            </a:r>
            <a:r>
              <a:rPr lang="ru-RU" b="1" i="1" dirty="0"/>
              <a:t> </a:t>
            </a:r>
            <a:r>
              <a:rPr lang="ru-RU" dirty="0"/>
              <a:t>и </a:t>
            </a:r>
            <a:r>
              <a:rPr lang="ru-RU" b="1" i="1" dirty="0" err="1"/>
              <a:t>KafkaJsonSchemaDeserializer</a:t>
            </a:r>
            <a:r>
              <a:rPr lang="ru-RU" b="1" i="1" dirty="0"/>
              <a:t> </a:t>
            </a:r>
            <a:r>
              <a:rPr lang="ru-RU" dirty="0"/>
              <a:t>от </a:t>
            </a:r>
            <a:r>
              <a:rPr lang="ru-RU" dirty="0" err="1"/>
              <a:t>Confluent</a:t>
            </a:r>
            <a:r>
              <a:rPr lang="ru-RU" dirty="0"/>
              <a:t> (OSS)  или можно написать свои собственные реализации. Использование схемы дает контроль над обязательностью или </a:t>
            </a:r>
            <a:r>
              <a:rPr lang="ru-RU" dirty="0" err="1"/>
              <a:t>опциональностью</a:t>
            </a:r>
            <a:r>
              <a:rPr lang="ru-RU" dirty="0"/>
              <a:t> полей, порядком их следования и т.д.</a:t>
            </a:r>
          </a:p>
          <a:p>
            <a:endParaRPr lang="ru-RU" dirty="0"/>
          </a:p>
          <a:p>
            <a:r>
              <a:rPr lang="ru-RU" dirty="0"/>
              <a:t>Если на </a:t>
            </a:r>
            <a:r>
              <a:rPr lang="ru-RU" dirty="0" err="1"/>
              <a:t>продьюсере</a:t>
            </a:r>
            <a:r>
              <a:rPr lang="ru-RU" dirty="0"/>
              <a:t> и/или </a:t>
            </a:r>
            <a:r>
              <a:rPr lang="ru-RU" dirty="0" err="1"/>
              <a:t>консьюмере</a:t>
            </a:r>
            <a:r>
              <a:rPr lang="ru-RU" dirty="0"/>
              <a:t> установить свойство </a:t>
            </a:r>
            <a:r>
              <a:rPr lang="ru-RU" dirty="0" err="1"/>
              <a:t>json.fail.invalid.schema</a:t>
            </a:r>
            <a:r>
              <a:rPr lang="ru-RU" dirty="0"/>
              <a:t>=</a:t>
            </a:r>
            <a:r>
              <a:rPr lang="ru-RU" dirty="0" err="1"/>
              <a:t>true</a:t>
            </a:r>
            <a:r>
              <a:rPr lang="ru-RU" dirty="0"/>
              <a:t>, то соответствующие компоненты будут выдавать ошибки в случае несоответствия структуры сообщения схеме.</a:t>
            </a:r>
          </a:p>
          <a:p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126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92BD35CD-BA14-4708-9573-687050FE8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Apache Avro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6FED21D-7477-4D59-8BDA-23CBE6F6F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5B2F1E-BE6E-4690-81C4-49472F29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995FB5-5F6F-41D9-8B22-FEE9D25830E0}"/>
              </a:ext>
            </a:extLst>
          </p:cNvPr>
          <p:cNvSpPr/>
          <p:nvPr/>
        </p:nvSpPr>
        <p:spPr>
          <a:xfrm>
            <a:off x="259975" y="1700359"/>
            <a:ext cx="104259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Бинарный формат, характеризующийся высокой степенью компактности данных. Поддерживаются различные типы данных, в т.ч.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BigDecimal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дата, дата и время и т.д.</a:t>
            </a:r>
          </a:p>
          <a:p>
            <a:endParaRPr lang="ru-RU" dirty="0">
              <a:solidFill>
                <a:srgbClr val="172B4D"/>
              </a:solidFill>
              <a:latin typeface="-apple-system"/>
            </a:endParaRP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Для использования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необходимо определить схему данных.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должен иметь доступ к схеме данных сообщения, созданного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продьюсером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Схема может внедряться в само сообщение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но так делать не нужно, ибо сильно увеличится размер сообщения. Библиотека OSS от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Confluent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включает в сообщение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только идентификатор ID схемы, а сама схема хранится во внешнем реестре, который для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является обязательным компонентом.  При первичной отправке и получении сообщения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продьюсер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получают схему из внешнего реестра (о реестре мы поговорим ниже в специальном разделе) по ее ID и кэшируют локально. 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577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CB46D19-D56A-45F7-9059-73842B6FC6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err="1"/>
              <a:t>Avro</a:t>
            </a:r>
            <a:r>
              <a:rPr lang="ru-RU" dirty="0"/>
              <a:t> - это документ в формате JSON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AA1B57-44B1-457F-B818-D99A4361F8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005FF6-6DA4-4EA0-A14D-E3660155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9F17DE-1F35-4468-B82D-F7BADDC38EDC}"/>
              </a:ext>
            </a:extLst>
          </p:cNvPr>
          <p:cNvSpPr/>
          <p:nvPr/>
        </p:nvSpPr>
        <p:spPr>
          <a:xfrm>
            <a:off x="5240747" y="777567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{</a:t>
            </a:r>
          </a:p>
          <a:p>
            <a:r>
              <a:rPr lang="ru-RU" dirty="0"/>
              <a:t>  "</a:t>
            </a:r>
            <a:r>
              <a:rPr lang="ru-RU" dirty="0" err="1"/>
              <a:t>namespace</a:t>
            </a:r>
            <a:r>
              <a:rPr lang="ru-RU" dirty="0"/>
              <a:t>": "</a:t>
            </a:r>
            <a:r>
              <a:rPr lang="ru-RU" dirty="0" err="1"/>
              <a:t>com.mailshine.springboot.kafka.avro.model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record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fields</a:t>
            </a:r>
            <a:r>
              <a:rPr lang="ru-RU" dirty="0"/>
              <a:t>": [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studentName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studentId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age</a:t>
            </a:r>
            <a:r>
              <a:rPr lang="ru-RU" dirty="0"/>
              <a:t>",</a:t>
            </a:r>
          </a:p>
          <a:p>
            <a:r>
              <a:rPr lang="ru-RU" dirty="0"/>
              <a:t>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int</a:t>
            </a:r>
            <a:r>
              <a:rPr lang="ru-RU" dirty="0"/>
              <a:t>"</a:t>
            </a:r>
          </a:p>
          <a:p>
            <a:r>
              <a:rPr lang="ru-RU" dirty="0"/>
              <a:t>    }</a:t>
            </a:r>
          </a:p>
          <a:p>
            <a:r>
              <a:rPr lang="ru-RU" dirty="0"/>
              <a:t>  ]</a:t>
            </a:r>
          </a:p>
          <a:p>
            <a:r>
              <a:rPr lang="ru-RU" dirty="0"/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3CEB7D-F86E-4581-B984-21A2C64CBB02}"/>
              </a:ext>
            </a:extLst>
          </p:cNvPr>
          <p:cNvSpPr/>
          <p:nvPr/>
        </p:nvSpPr>
        <p:spPr>
          <a:xfrm>
            <a:off x="80682" y="1818056"/>
            <a:ext cx="52712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Для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сериализации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десериализации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формата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используются </a:t>
            </a:r>
            <a:r>
              <a:rPr lang="ru-RU" b="1" i="1" dirty="0" err="1">
                <a:solidFill>
                  <a:srgbClr val="172B4D"/>
                </a:solidFill>
                <a:latin typeface="-apple-system"/>
              </a:rPr>
              <a:t>KafkaAvroSerializer</a:t>
            </a:r>
            <a:r>
              <a:rPr lang="ru-RU" b="1" i="1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и </a:t>
            </a:r>
            <a:r>
              <a:rPr lang="ru-RU" b="1" i="1" dirty="0" err="1">
                <a:solidFill>
                  <a:srgbClr val="172B4D"/>
                </a:solidFill>
                <a:latin typeface="-apple-system"/>
              </a:rPr>
              <a:t>KafkaAvroDeserializer</a:t>
            </a:r>
            <a:r>
              <a:rPr lang="ru-RU" b="1" i="1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от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Confluent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  или можно написать свои собственные реализации. </a:t>
            </a:r>
          </a:p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Имея ссылку на схему сообщения,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десериализатор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может понять какого типа это сообщение и в объект какого класса его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десериализовывать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При ошибке валидации по схеме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консьюмер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выдаст ошибку, которую необходимо корректно обработать с учетом бизнес сценариев.</a:t>
            </a:r>
            <a:endParaRPr lang="ru-RU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6573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CB46D19-D56A-45F7-9059-73842B6FC6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AA1B57-44B1-457F-B818-D99A4361F8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005FF6-6DA4-4EA0-A14D-E3660155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Форматы сообщений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74D36D-EA8A-411F-99B9-47DDE808F000}"/>
              </a:ext>
            </a:extLst>
          </p:cNvPr>
          <p:cNvSpPr/>
          <p:nvPr/>
        </p:nvSpPr>
        <p:spPr>
          <a:xfrm>
            <a:off x="224117" y="1723962"/>
            <a:ext cx="38817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Также бинарный формат, но каждое поле имеет свой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таг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который его описывает. В силу этого степень компактности ниже, чем у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Apache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Avro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 Для этого формата использование реестров схем необязательно. </a:t>
            </a:r>
          </a:p>
          <a:p>
            <a:r>
              <a:rPr lang="ru-RU" dirty="0" err="1">
                <a:solidFill>
                  <a:srgbClr val="172B4D"/>
                </a:solidFill>
                <a:latin typeface="-apple-system"/>
              </a:rPr>
              <a:t>Protobuf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использует схемы в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proto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файлах, из которых с использованием инструментов (например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Maven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) можно сгенерировать код клиента и скелет кода сервера на нужном языке имплементации, например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Java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F7D86E-3C61-46C2-A466-3E0DC0EA039C}"/>
              </a:ext>
            </a:extLst>
          </p:cNvPr>
          <p:cNvSpPr/>
          <p:nvPr/>
        </p:nvSpPr>
        <p:spPr>
          <a:xfrm>
            <a:off x="6185647" y="126893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Пример </a:t>
            </a:r>
            <a:r>
              <a:rPr lang="ru-RU" dirty="0" err="1"/>
              <a:t>proto</a:t>
            </a:r>
            <a:r>
              <a:rPr lang="ru-RU" dirty="0"/>
              <a:t> файла схемы:</a:t>
            </a:r>
          </a:p>
          <a:p>
            <a:endParaRPr lang="ru-RU" dirty="0"/>
          </a:p>
          <a:p>
            <a:r>
              <a:rPr lang="ru-RU" dirty="0" err="1"/>
              <a:t>syntax</a:t>
            </a:r>
            <a:r>
              <a:rPr lang="ru-RU" dirty="0"/>
              <a:t> = "proto3";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package</a:t>
            </a:r>
            <a:r>
              <a:rPr lang="ru-RU" dirty="0"/>
              <a:t> inno.tech.tp;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 {</a:t>
            </a:r>
          </a:p>
          <a:p>
            <a:r>
              <a:rPr lang="ru-RU" dirty="0"/>
              <a:t>    int64 </a:t>
            </a:r>
            <a:r>
              <a:rPr lang="ru-RU" dirty="0" err="1"/>
              <a:t>order_id</a:t>
            </a:r>
            <a:r>
              <a:rPr lang="ru-RU" dirty="0"/>
              <a:t> = 1;</a:t>
            </a:r>
          </a:p>
          <a:p>
            <a:r>
              <a:rPr lang="ru-RU" dirty="0"/>
              <a:t>    int64 </a:t>
            </a:r>
            <a:r>
              <a:rPr lang="ru-RU" dirty="0" err="1"/>
              <a:t>date_time</a:t>
            </a:r>
            <a:r>
              <a:rPr lang="ru-RU" dirty="0"/>
              <a:t> = 2;</a:t>
            </a:r>
          </a:p>
          <a:p>
            <a:r>
              <a:rPr lang="ru-RU" dirty="0"/>
              <a:t>    </a:t>
            </a:r>
            <a:r>
              <a:rPr lang="ru-RU" dirty="0" err="1"/>
              <a:t>repeated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= 3;</a:t>
            </a:r>
          </a:p>
          <a:p>
            <a:r>
              <a:rPr lang="ru-RU" dirty="0"/>
              <a:t>}</a:t>
            </a:r>
          </a:p>
          <a:p>
            <a:r>
              <a:rPr lang="ru-RU" dirty="0"/>
              <a:t> 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{</a:t>
            </a:r>
          </a:p>
          <a:p>
            <a:r>
              <a:rPr lang="ru-RU" dirty="0"/>
              <a:t>    int32 </a:t>
            </a:r>
            <a:r>
              <a:rPr lang="ru-RU" dirty="0" err="1"/>
              <a:t>product_id</a:t>
            </a:r>
            <a:r>
              <a:rPr lang="ru-RU" dirty="0"/>
              <a:t> = 1;</a:t>
            </a:r>
          </a:p>
          <a:p>
            <a:r>
              <a:rPr lang="ru-RU" dirty="0"/>
              <a:t>   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name</a:t>
            </a:r>
            <a:r>
              <a:rPr lang="ru-RU" dirty="0"/>
              <a:t> = 2;</a:t>
            </a:r>
          </a:p>
          <a:p>
            <a:r>
              <a:rPr lang="ru-RU" dirty="0"/>
              <a:t>   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description</a:t>
            </a:r>
            <a:r>
              <a:rPr lang="ru-RU" dirty="0"/>
              <a:t> = 3;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722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6753C4-4191-475E-A50D-D05AEA59BA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39FC0E-0C86-4489-B82A-0010E856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Реестр </a:t>
            </a:r>
            <a:r>
              <a:rPr lang="en-US" dirty="0"/>
              <a:t>Kafka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55825B-D61E-45E4-B480-4A6D2DFBBBE6}"/>
              </a:ext>
            </a:extLst>
          </p:cNvPr>
          <p:cNvSpPr/>
          <p:nvPr/>
        </p:nvSpPr>
        <p:spPr>
          <a:xfrm>
            <a:off x="340659" y="11035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172B4D"/>
                </a:solidFill>
                <a:latin typeface="-apple-system"/>
              </a:rPr>
              <a:t>Реестр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устанавливается как отдельный компонент в кластер и должен обеспечивать отказоустойчивость. Реестр хранит в себе схемы разных форматов для сообщений </a:t>
            </a:r>
            <a:r>
              <a:rPr lang="ru-RU" dirty="0" err="1">
                <a:solidFill>
                  <a:srgbClr val="172B4D"/>
                </a:solidFill>
                <a:latin typeface="-apple-system"/>
              </a:rPr>
              <a:t>Kafka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, способен выдавать их по требованию и управлять схемами через REST API.</a:t>
            </a:r>
            <a:endParaRPr lang="ru-RU" dirty="0"/>
          </a:p>
        </p:txBody>
      </p:sp>
      <p:sp>
        <p:nvSpPr>
          <p:cNvPr id="6" name="AutoShape 2" descr="https://confluence.inno.tech/download/attachments/114194639/Kafka-Registry.jpg?version=1&amp;modificationDate=1670397815973&amp;api=v2">
            <a:extLst>
              <a:ext uri="{FF2B5EF4-FFF2-40B4-BE49-F238E27FC236}">
                <a16:creationId xmlns:a16="http://schemas.microsoft.com/office/drawing/2014/main" id="{98B78311-02E3-4189-9C49-C9A23EE95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3D68D8-E02B-4FF5-8237-ED1A9A2C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337547"/>
            <a:ext cx="59245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7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0D4473-264B-4368-AAD3-662290A5F0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513810-ABA0-41ED-A56C-E4054A79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value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CB6AB-6F12-42CA-B81A-9E7B70A803D5}"/>
              </a:ext>
            </a:extLst>
          </p:cNvPr>
          <p:cNvSpPr txBox="1"/>
          <p:nvPr/>
        </p:nvSpPr>
        <p:spPr>
          <a:xfrm>
            <a:off x="367552" y="878541"/>
            <a:ext cx="111969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{"</a:t>
            </a:r>
            <a:r>
              <a:rPr lang="en-US" dirty="0" err="1"/>
              <a:t>specversion</a:t>
            </a:r>
            <a:r>
              <a:rPr lang="en-US" dirty="0"/>
              <a:t>": "1.0",</a:t>
            </a:r>
            <a:endParaRPr lang="ru-RU" dirty="0"/>
          </a:p>
          <a:p>
            <a:r>
              <a:rPr lang="en-US" dirty="0"/>
              <a:t>"id": "34d8347f-4c8f-4cd6-aafb-79488e0be258", </a:t>
            </a:r>
            <a:endParaRPr lang="ru-RU" dirty="0"/>
          </a:p>
          <a:p>
            <a:r>
              <a:rPr lang="en-US" dirty="0"/>
              <a:t>"source": "/realms/test/login-actions/authenticate",</a:t>
            </a:r>
            <a:endParaRPr lang="ru-RU" dirty="0"/>
          </a:p>
          <a:p>
            <a:r>
              <a:rPr lang="en-US" dirty="0"/>
              <a:t>"type": "LOGIN",</a:t>
            </a:r>
            <a:endParaRPr lang="ru-RU" dirty="0"/>
          </a:p>
          <a:p>
            <a:r>
              <a:rPr lang="en-US" dirty="0"/>
              <a:t>"time": "2024-02-15T20:24:58.937Z",</a:t>
            </a:r>
            <a:endParaRPr lang="ru-RU" dirty="0"/>
          </a:p>
          <a:p>
            <a:r>
              <a:rPr lang="en-US" dirty="0"/>
              <a:t>"</a:t>
            </a:r>
            <a:r>
              <a:rPr lang="en-US" dirty="0" err="1"/>
              <a:t>datacontenttype</a:t>
            </a:r>
            <a:r>
              <a:rPr lang="en-US" dirty="0"/>
              <a:t>": "application/json",</a:t>
            </a:r>
            <a:endParaRPr lang="ru-RU" dirty="0"/>
          </a:p>
          <a:p>
            <a:r>
              <a:rPr lang="en-US" dirty="0"/>
              <a:t>"data": {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authMethod</a:t>
            </a:r>
            <a:r>
              <a:rPr lang="en-US" dirty="0"/>
              <a:t>": "</a:t>
            </a:r>
            <a:r>
              <a:rPr lang="en-US" dirty="0" err="1"/>
              <a:t>openid</a:t>
            </a:r>
            <a:r>
              <a:rPr lang="en-US" dirty="0"/>
              <a:t>-connect",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authType</a:t>
            </a:r>
            <a:r>
              <a:rPr lang="en-US" dirty="0"/>
              <a:t>": "code",</a:t>
            </a:r>
            <a:endParaRPr lang="ru-RU" dirty="0"/>
          </a:p>
          <a:p>
            <a:r>
              <a:rPr lang="ru-RU" dirty="0"/>
              <a:t>	"</a:t>
            </a:r>
            <a:r>
              <a:rPr lang="en-US" dirty="0"/>
              <a:t>username": "</a:t>
            </a:r>
            <a:r>
              <a:rPr lang="en-US" dirty="0" err="1"/>
              <a:t>test_user</a:t>
            </a:r>
            <a:r>
              <a:rPr lang="en-US" dirty="0"/>
              <a:t>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</a:t>
            </a:r>
            <a:r>
              <a:rPr lang="en-US" dirty="0" err="1"/>
              <a:t>realmId</a:t>
            </a:r>
            <a:r>
              <a:rPr lang="en-US" dirty="0"/>
              <a:t>":"test-realm",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"headers": {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"user-agent": "Mozilla/5.0 (Macintosh; Intel Mac OS X 10_15_7) ", 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"header-from-config-1": "value", 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...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"header-from-config-N": "value«</a:t>
            </a:r>
            <a:endParaRPr lang="ru-RU" dirty="0"/>
          </a:p>
          <a:p>
            <a:r>
              <a:rPr lang="ru-RU" dirty="0"/>
              <a:t>		</a:t>
            </a:r>
            <a:r>
              <a:rPr lang="en-US" dirty="0"/>
              <a:t>}    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}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57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38177B1-74E5-4C60-A1B9-E1FFF0E1D4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186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CMAK (former Kafka Manager)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Kafdrop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for Apache Kafka (</a:t>
            </a:r>
            <a:r>
              <a:rPr lang="en-US" dirty="0" err="1"/>
              <a:t>Provectus</a:t>
            </a:r>
            <a:r>
              <a:rPr lang="en-US" dirty="0"/>
              <a:t> Lab)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E1DF6F-2933-45F0-B6D9-2E5FE9104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42B5B6-80E0-47A9-AD90-0CB6FD80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Каким инструментом смотреть?</a:t>
            </a:r>
          </a:p>
        </p:txBody>
      </p:sp>
    </p:spTree>
    <p:extLst>
      <p:ext uri="{BB962C8B-B14F-4D97-AF65-F5344CB8AC3E}">
        <p14:creationId xmlns:p14="http://schemas.microsoft.com/office/powerpoint/2010/main" val="207838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</p:spTree>
    <p:extLst>
      <p:ext uri="{BB962C8B-B14F-4D97-AF65-F5344CB8AC3E}">
        <p14:creationId xmlns:p14="http://schemas.microsoft.com/office/powerpoint/2010/main" val="396755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2.1.2. Запись данных в базу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F29AF7-515E-474F-8A41-36D74CDF1C7A}"/>
              </a:ext>
            </a:extLst>
          </p:cNvPr>
          <p:cNvSpPr/>
          <p:nvPr/>
        </p:nvSpPr>
        <p:spPr>
          <a:xfrm>
            <a:off x="432619" y="1685365"/>
            <a:ext cx="87113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обновление существующих записей в базе данных при получении новых сообщений с соответствующими идентификаторами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предусмотрены механизмы валидации данных перед их записью в базу данных для предотвращения вставки некорректных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обеспечить возможность масштабирования решения в части записи данных для поддержки роста объёма обрабатываемых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архивация старых данных и возможность их восстановления при необходимости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предусматривать логирование всех операций записи в базу данных, включая успешные операции записи и ошибки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случае возникновения ошибок при записи данных должны быть реализованы механизмы их автоматической повторной обработки или уведомления ответственного персонала для ручного вмешательства</a:t>
            </a:r>
          </a:p>
        </p:txBody>
      </p:sp>
    </p:spTree>
    <p:extLst>
      <p:ext uri="{BB962C8B-B14F-4D97-AF65-F5344CB8AC3E}">
        <p14:creationId xmlns:p14="http://schemas.microsoft.com/office/powerpoint/2010/main" val="16717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2.1.3. Предоставление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3DFB26-790D-435C-8ACA-36CAFEB3DDA2}"/>
              </a:ext>
            </a:extLst>
          </p:cNvPr>
          <p:cNvSpPr/>
          <p:nvPr/>
        </p:nvSpPr>
        <p:spPr>
          <a:xfrm>
            <a:off x="432619" y="16746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предоставлять </a:t>
            </a:r>
            <a:r>
              <a:rPr lang="ru-RU" dirty="0" err="1"/>
              <a:t>RESTful</a:t>
            </a:r>
            <a:r>
              <a:rPr lang="ru-RU" dirty="0"/>
              <a:t> API для доступа к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API должен поддерживать операции создания, чтения, обновления и удаления данных (CRUD)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API должен быть защищён аутентификацией и авторизацией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Должна быть реализована пагинация данных для оптимизации передачи больших объёмов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2746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2.2. Нефункциональные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439697-1E79-42F3-92E8-EFA489C62BA0}"/>
              </a:ext>
            </a:extLst>
          </p:cNvPr>
          <p:cNvSpPr/>
          <p:nvPr/>
        </p:nvSpPr>
        <p:spPr>
          <a:xfrm>
            <a:off x="432619" y="1561860"/>
            <a:ext cx="83886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2.2.1. Производительность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обрабатывать сообщения из </a:t>
            </a:r>
            <a:r>
              <a:rPr lang="ru-RU" dirty="0" err="1"/>
              <a:t>Kafka</a:t>
            </a:r>
            <a:r>
              <a:rPr lang="ru-RU" dirty="0"/>
              <a:t> в режиме реального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поддерживать высокую производительность и 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2.2.2. Надёжность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Сервис должен быть устойчив к сбоям и обеспечивать корректную обработку исключительных ситуаций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Должен быть реализован механизм резервного копирования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424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777BD39-41D9-42F0-A711-159BCFAE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42C6DA-A734-49CA-A519-4465FEF5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Отправитель </a:t>
            </a:r>
            <a:r>
              <a:rPr lang="en-US" dirty="0"/>
              <a:t>Producer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A654E-9756-47C5-B818-37FBFA8C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41" y="1073617"/>
            <a:ext cx="7786165" cy="5509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746B0-3E73-4E88-AAFA-956A676A901C}"/>
              </a:ext>
            </a:extLst>
          </p:cNvPr>
          <p:cNvSpPr txBox="1"/>
          <p:nvPr/>
        </p:nvSpPr>
        <p:spPr>
          <a:xfrm>
            <a:off x="432619" y="1651819"/>
            <a:ext cx="375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</a:t>
            </a:r>
            <a:r>
              <a:rPr lang="ru-RU" dirty="0"/>
              <a:t>не надежный режим, отправитель не ждет подтверждения отправки сообщения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– нужно подтверждение от лидера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-1 – ждет подтверждения от всех реплик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44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769C9F-9F12-44BF-A971-F75855F1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2.2. Нефункциональные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92AEC5-071C-4060-B8E0-8641C12E1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11063-F612-492D-B687-9962089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2. Общие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439697-1E79-42F3-92E8-EFA489C62BA0}"/>
              </a:ext>
            </a:extLst>
          </p:cNvPr>
          <p:cNvSpPr/>
          <p:nvPr/>
        </p:nvSpPr>
        <p:spPr>
          <a:xfrm>
            <a:off x="432619" y="1561860"/>
            <a:ext cx="83886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2.2.3.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Доступ к API должен быть защищён с помощью современных методов аутентификации, например, </a:t>
            </a:r>
            <a:r>
              <a:rPr lang="ru-RU" dirty="0" err="1"/>
              <a:t>OAuth</a:t>
            </a:r>
            <a:r>
              <a:rPr lang="ru-RU" dirty="0"/>
              <a:t> 2.0.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Доступ к базе данных должен быть ограничен, с учётом принципа наименьших привилегий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2.2.4. Мониторинг и логирование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Должны быть настроены средства для мониторинга состояния сервиса и его производительности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Должно быть обеспечено логирование всех операций чтения, записи и обращений к API</a:t>
            </a:r>
          </a:p>
        </p:txBody>
      </p:sp>
    </p:spTree>
    <p:extLst>
      <p:ext uri="{BB962C8B-B14F-4D97-AF65-F5344CB8AC3E}">
        <p14:creationId xmlns:p14="http://schemas.microsoft.com/office/powerpoint/2010/main" val="188343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FCE5E5-1960-4568-BFE4-C3AFCC369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Поставить куда-то брокер и написать к нему требования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804C5A-2B81-40EF-BB37-4F83FD80D0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98FB40-0982-4420-BAE7-A9801CD1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04872-5555-4F68-87DD-494B0CF8E57B}"/>
              </a:ext>
            </a:extLst>
          </p:cNvPr>
          <p:cNvSpPr txBox="1"/>
          <p:nvPr/>
        </p:nvSpPr>
        <p:spPr>
          <a:xfrm>
            <a:off x="432618" y="1515157"/>
            <a:ext cx="66763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Сервис работы с заказами и обновления статуса в личном кабинете клиента:</a:t>
            </a:r>
          </a:p>
          <a:p>
            <a:endParaRPr lang="ru-RU" dirty="0"/>
          </a:p>
          <a:p>
            <a:r>
              <a:rPr lang="ru-RU" dirty="0"/>
              <a:t>Кто работает с заказами и влияет на него:</a:t>
            </a:r>
          </a:p>
          <a:p>
            <a:pPr marL="342900" indent="-342900">
              <a:buAutoNum type="arabicPeriod"/>
            </a:pPr>
            <a:r>
              <a:rPr lang="en-US" dirty="0"/>
              <a:t>Call-</a:t>
            </a:r>
            <a:r>
              <a:rPr lang="ru-RU" dirty="0"/>
              <a:t>центр – обработка и подтверждение заказа</a:t>
            </a:r>
          </a:p>
          <a:p>
            <a:pPr marL="342900" indent="-342900">
              <a:buAutoNum type="arabicPeriod"/>
            </a:pPr>
            <a:r>
              <a:rPr lang="ru-RU" dirty="0"/>
              <a:t>Отдел закупок – Закупка товара под заказ, влияет на срок доставки</a:t>
            </a:r>
          </a:p>
          <a:p>
            <a:pPr marL="342900" indent="-342900">
              <a:buAutoNum type="arabicPeriod"/>
            </a:pPr>
            <a:r>
              <a:rPr lang="ru-RU" dirty="0"/>
              <a:t>Логистика – доставка заказа до клиента\ПВЗ</a:t>
            </a:r>
          </a:p>
          <a:p>
            <a:pPr marL="342900" indent="-342900">
              <a:buAutoNum type="arabicPeriod"/>
            </a:pPr>
            <a:r>
              <a:rPr lang="ru-RU" dirty="0"/>
              <a:t>ПВЗ – выдача заказа</a:t>
            </a:r>
          </a:p>
          <a:p>
            <a:pPr marL="342900" indent="-342900">
              <a:buAutoNum type="arabicPeriod"/>
            </a:pPr>
            <a:r>
              <a:rPr lang="ru-RU" dirty="0"/>
              <a:t>Курьер – выдача заказа</a:t>
            </a:r>
          </a:p>
          <a:p>
            <a:pPr marL="342900" indent="-342900">
              <a:buAutoNum type="arabicPeriod"/>
            </a:pPr>
            <a:r>
              <a:rPr lang="ru-RU" dirty="0"/>
              <a:t>Интернет эквайринг – оплата заказа (других способов оплаты нет)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867B-41F1-4213-B32B-7D075C83FC58}"/>
              </a:ext>
            </a:extLst>
          </p:cNvPr>
          <p:cNvSpPr txBox="1"/>
          <p:nvPr/>
        </p:nvSpPr>
        <p:spPr>
          <a:xfrm>
            <a:off x="7709647" y="3097306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ОБЯЗАТЕЛЬНО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</a:t>
            </a:r>
            <a:r>
              <a:rPr lang="ru-RU" dirty="0" err="1"/>
              <a:t>топиков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Кто какой топик читает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Кто в какой топик пишет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сообщения для каждого топика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Маппинг значений в топике в БД, с преобразованиями ели они нужны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Все остальное будет плюсом</a:t>
            </a:r>
          </a:p>
        </p:txBody>
      </p:sp>
    </p:spTree>
    <p:extLst>
      <p:ext uri="{BB962C8B-B14F-4D97-AF65-F5344CB8AC3E}">
        <p14:creationId xmlns:p14="http://schemas.microsoft.com/office/powerpoint/2010/main" val="2205078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42A6935-F57C-41D4-B518-88BA89723C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9616256" cy="738664"/>
          </a:xfrm>
        </p:spPr>
        <p:txBody>
          <a:bodyPr/>
          <a:lstStyle/>
          <a:p>
            <a:r>
              <a:rPr lang="ru-RU" dirty="0"/>
              <a:t>Как специалист ИБ организации, я хочу быть проинформирован о несанкционированном доступе к чувствительным данным пользователей, которые не должны иметь доступа к ним, чтобы оперативно среагировать на потенциальную </a:t>
            </a:r>
            <a:r>
              <a:rPr lang="ru-RU" dirty="0" err="1"/>
              <a:t>утечу</a:t>
            </a:r>
            <a:r>
              <a:rPr lang="ru-RU" dirty="0"/>
              <a:t> данных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172DEE-0F3D-40DD-AE72-192D80E855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017E9C-FB05-4CF0-A898-965BECD2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Домашнее задание для тех кому скучно</a:t>
            </a:r>
          </a:p>
        </p:txBody>
      </p:sp>
    </p:spTree>
    <p:extLst>
      <p:ext uri="{BB962C8B-B14F-4D97-AF65-F5344CB8AC3E}">
        <p14:creationId xmlns:p14="http://schemas.microsoft.com/office/powerpoint/2010/main" val="113560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EB5B5-C9D3-4D23-814C-FFD4A920DD27}"/>
              </a:ext>
            </a:extLst>
          </p:cNvPr>
          <p:cNvSpPr txBox="1"/>
          <p:nvPr/>
        </p:nvSpPr>
        <p:spPr>
          <a:xfrm>
            <a:off x="627529" y="1945341"/>
            <a:ext cx="7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/>
              <a:t>Аналитическое мышление, которое подразумевает умение критически относиться к ситуации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Умение трансформировать то, что вы получаете, в структуру данных, а не напрямую передавать то, что получено на входе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Умение работать с большими объемами информации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Навык работы в условиях неопределенности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Навыки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3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EDD0F45-1B81-4BF4-AEDD-2145A29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https://habr.com/ru/companies/sqalab/articles/219667/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429D6-272E-47AA-9771-572673B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47897"/>
          </a:xfrm>
        </p:spPr>
        <p:txBody>
          <a:bodyPr/>
          <a:lstStyle/>
          <a:p>
            <a:r>
              <a:rPr lang="ru-RU" dirty="0"/>
              <a:t>Какое главное качество аналитика, которое позволяет ему успешно заниматься анализом?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CB4E1-27F1-44E1-B4E2-F2D6F263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232281"/>
            <a:ext cx="5676790" cy="5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8916066-5340-4344-8721-562653DC2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Но если чувствуете силы, поднимите руку и скажите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572C35-67E3-46C2-B8CA-29D43B3516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Просто вспомни, словно мы на собеседовании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3B5EC-5E70-4A1F-9A2D-D04A6233CFA2}"/>
              </a:ext>
            </a:extLst>
          </p:cNvPr>
          <p:cNvSpPr txBox="1"/>
          <p:nvPr/>
        </p:nvSpPr>
        <p:spPr>
          <a:xfrm>
            <a:off x="770965" y="1927412"/>
            <a:ext cx="6517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критерии качества требований бывают?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решить проблему с неоднозначностью трактования одних и тех же требований разными людьми?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DoR</a:t>
            </a:r>
            <a:r>
              <a:rPr lang="ru-RU" dirty="0"/>
              <a:t>, </a:t>
            </a:r>
            <a:r>
              <a:rPr lang="ru-RU" dirty="0" err="1"/>
              <a:t>DoD</a:t>
            </a:r>
            <a:r>
              <a:rPr lang="ru-RU" dirty="0"/>
              <a:t>, INVEST - что за набор букв, что описывают?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Какая роль аналитика в команде?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051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E847F9CD-32EF-495C-A709-73308B7CA4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8382E2-8AD3-4CF9-95C8-C56C6D0E9C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C9F7B1-6A76-4686-B200-BB3CDE86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Требования к брокерам</a:t>
            </a:r>
          </a:p>
        </p:txBody>
      </p:sp>
    </p:spTree>
    <p:extLst>
      <p:ext uri="{BB962C8B-B14F-4D97-AF65-F5344CB8AC3E}">
        <p14:creationId xmlns:p14="http://schemas.microsoft.com/office/powerpoint/2010/main" val="194221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FF3033B8-0913-4824-9280-CA7C2CDD7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8373A9-A6A0-4BAB-94BD-D9EE1E24C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https://zachestnyibiznes.ru/company/ul/1027700229193_7736207543_OOO-YaNDEKS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D21E825-15A8-4158-B03F-E040248C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будем делать?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0F58-B815-40BF-82BB-D4642D526A5C}"/>
              </a:ext>
            </a:extLst>
          </p:cNvPr>
          <p:cNvSpPr txBox="1"/>
          <p:nvPr/>
        </p:nvSpPr>
        <p:spPr>
          <a:xfrm>
            <a:off x="432619" y="1674674"/>
            <a:ext cx="6087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Разработать и описания требования к сервису, который взаимодействует с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, базой данных и предоставляет результат обработки для потребления другими сервисами, необходимо разработать документ технического задания.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3A969B-82C7-4941-A031-270F7222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0" y="2876869"/>
            <a:ext cx="7485529" cy="29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A4B7933-809D-457F-BC46-A15893F49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Стандартный набор для документации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27B36C-5565-45F1-9E06-2E9718DEC8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7FABDF-9540-4649-A7A5-BB9BE31B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Шаг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DC173-2859-4AF5-83FE-6BBFCAF66927}"/>
              </a:ext>
            </a:extLst>
          </p:cNvPr>
          <p:cNvSpPr txBox="1"/>
          <p:nvPr/>
        </p:nvSpPr>
        <p:spPr>
          <a:xfrm>
            <a:off x="432619" y="1730188"/>
            <a:ext cx="5851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Глоссарий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ссылки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контакты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Ограничения и допущения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Схемы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189715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5330</TotalTime>
  <Words>2504</Words>
  <Application>Microsoft Office PowerPoint</Application>
  <PresentationFormat>Широкоэкранный</PresentationFormat>
  <Paragraphs>270</Paragraphs>
  <Slides>37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5" baseType="lpstr">
      <vt:lpstr>ALS Hauss</vt:lpstr>
      <vt:lpstr>ALS Hauss Medium</vt:lpstr>
      <vt:lpstr>-apple-system</vt:lpstr>
      <vt:lpstr>Arial</vt:lpstr>
      <vt:lpstr>Calibri</vt:lpstr>
      <vt:lpstr>Verdana</vt:lpstr>
      <vt:lpstr>Основной шаблон Т1</vt:lpstr>
      <vt:lpstr>Acrobat Document</vt:lpstr>
      <vt:lpstr>Требования к брокерам</vt:lpstr>
      <vt:lpstr>Для чего на проекте системный аналитик?</vt:lpstr>
      <vt:lpstr>Какое главное качество аналитика, которое позволяет ему успешно заниматься анализом?</vt:lpstr>
      <vt:lpstr>Какое главное качество аналитика, которое позволяет ему успешно заниматься анализом?</vt:lpstr>
      <vt:lpstr>Какое главное качество аналитика, которое позволяет ему успешно заниматься анализом?</vt:lpstr>
      <vt:lpstr>Просто вспомни, словно мы на собеседовании</vt:lpstr>
      <vt:lpstr>Требования к брокерам</vt:lpstr>
      <vt:lpstr>Что будем делать?</vt:lpstr>
      <vt:lpstr>Шаг 0</vt:lpstr>
      <vt:lpstr>1. Введение</vt:lpstr>
      <vt:lpstr>1. Введение</vt:lpstr>
      <vt:lpstr>2. Общие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 - 2.1. Функциональные требования</vt:lpstr>
      <vt:lpstr>2. Общие требования</vt:lpstr>
      <vt:lpstr>Сообщение в kafka</vt:lpstr>
      <vt:lpstr>Ещё сообщение</vt:lpstr>
      <vt:lpstr>Сообщения</vt:lpstr>
      <vt:lpstr>Форматы сообщений </vt:lpstr>
      <vt:lpstr>Форматы сообщений</vt:lpstr>
      <vt:lpstr>Форматы сообщений</vt:lpstr>
      <vt:lpstr>Форматы сообщений</vt:lpstr>
      <vt:lpstr>Форматы сообщений</vt:lpstr>
      <vt:lpstr>Реестр Kafka</vt:lpstr>
      <vt:lpstr>Пример value</vt:lpstr>
      <vt:lpstr>Каким инструментом смотреть?</vt:lpstr>
      <vt:lpstr>2. Общие требования</vt:lpstr>
      <vt:lpstr>2. Общие требования</vt:lpstr>
      <vt:lpstr>2. Общие требования</vt:lpstr>
      <vt:lpstr>Отправитель Producer</vt:lpstr>
      <vt:lpstr>2. Общие требования</vt:lpstr>
      <vt:lpstr>Домашнее задание</vt:lpstr>
      <vt:lpstr>Домашнее задание для тех кому скучно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Бурмистров Владимир Сергеевич</cp:lastModifiedBy>
  <cp:revision>177</cp:revision>
  <dcterms:created xsi:type="dcterms:W3CDTF">2023-02-20T15:32:58Z</dcterms:created>
  <dcterms:modified xsi:type="dcterms:W3CDTF">2024-02-15T13:25:00Z</dcterms:modified>
</cp:coreProperties>
</file>